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8"/>
  </p:notesMasterIdLst>
  <p:sldIdLst>
    <p:sldId id="256" r:id="rId2"/>
    <p:sldId id="264" r:id="rId3"/>
    <p:sldId id="265" r:id="rId4"/>
    <p:sldId id="266" r:id="rId5"/>
    <p:sldId id="267" r:id="rId6"/>
    <p:sldId id="268" r:id="rId7"/>
    <p:sldId id="305" r:id="rId8"/>
    <p:sldId id="306" r:id="rId9"/>
    <p:sldId id="307" r:id="rId10"/>
    <p:sldId id="274" r:id="rId11"/>
    <p:sldId id="308" r:id="rId12"/>
    <p:sldId id="275" r:id="rId13"/>
    <p:sldId id="278" r:id="rId14"/>
    <p:sldId id="276" r:id="rId15"/>
    <p:sldId id="277" r:id="rId16"/>
    <p:sldId id="28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26T13:55:50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 0,'0'0,"0"0,0 0,0 0,0 0,0 0,0 0,0 0,0 0,0 0,0 0,0 0,41 0,19 0,5 0,-2 0,0 0,-6 0,-6 0,-6 0,-5 0,-3 12,-2 4,-2 4,1 0,-1 2,-6-3,-1 1,0 3,-3 4,-1 8,-4 11,-4 8,-6 8,-3-2,-3 1,-2 2,0-4,-1-1,0-4,0-5,0-5,1-5,0-3,0-1,0-1,0-7,0-1,0 0,0 1,-18 3,-5-4,1-1,4 1,5 2,5 3,4 1,2 1,2 1,1 1,0-1,0 1,0-6,17 4,11-4,2-1,-6 0,-1 2,2 2,-4 0,0 2,3 0,2 0,-3 1,0-1,-4-5,0-2,3 0,-2-5,0-5,-2-1,0-2,4-4,-3 2,2 0,-4-3,2 3,2-1,-1-2,1-2,-4-3,2-1,-3-3,1 0,-2 6,2 1,-2 0,-4-1,2-2,-1-2,-3-1,-4 0,4-1,0 0,-2-1,-2 1,-2 0,3 0,2-1,-1 1,-3 0,-1 0,-2 0,-1 0,0 0,-2 0,1 0,0 0,-1 0,1 0,0 0,0 0,0 0,0 0,0 0,0 0,0 6,0 2,0-1,0 5,-18 0,-5 4,-5 5,-3-1,-3-4,5 1,1-2,0 2,5-2,0-3,4 2,-1-2,4-2,4 3,-2-2,2-1,-4-4,2 4,3 0,-3-2,2-2,2 4,-3 0,1-2,3 4,-4 0,1-2,-3-4,0 5,4-1,-3 4,1 0,-3 3,1-1,4 2,-3-1,1 1,3 5,-3-3,1 2,3-3,2 1,3-3,-4 1,-1-1,2 1,1-2,3 2,1-2,1 2,0 4,-4-2,-3 1,1 4,2 2,1 4,1 1,2-4,0-1,1 0,1 2,-1-4,0-1,1 2,-1-4,0 1,0 1,0 3,0-3,0 1,0 1,0-4,0 1,0-4,0 0,0 4,0-3,0 1,0 4,0-4,0 1,0 3,0-3,0 0,0 3,0 3,0 2,0 2,0 1,-6 2,-2-1,-5 1,-1 0,3 0,-4-1,2 1,-4-1,2-5,-3-3,2-4,-2-2,2 3,-3-3,3 1,-2-4,1-3,-1 0,-4-1,2-3,-1 2,-4 0,-3-3,4 3,-1 0,-1-3,-8 4,-5-1,0-2,5-4,3-1,1 3,6 0,1 0,4-2,0-3,3-1,-2-1,2 0,-1-2,1 1,-2 0,3-1,2 7,-1 2,1-1,4-1,-4-2,1-1,3-2,2 0,3-1,2-1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26T13:56:02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1 414,'0'0,"0"0,0 0,0 0,0 0,0 0,0 0,0 0,0 0,0 0,0 0,0 0,0 0,0 0,0 0,0 0,47-6,21-8,16-7,6-6,-1 2,-9 5,-7 0,-5 3,5-1,1-3,-1-4,0-4,-8 3,-2 1,-1 4,-5 5,-6 1,-6 1,-5 5,-9 2,-4-2,-7 0,-7 1,1 2,-2 3,2 1,-1 1,-3 1,-2 0,-4 1,-2-1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26T13:56:03.8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1,'0'0,"0"0,0 0,0 0,0 0,0 0,0 0,0 0,0 0,0 0,0 0,0 0,0 0,53 11,23 11,15 6,6-1,-4-5,1-1,1-3,-3 0,0-2,2-4,-4-5,1-2,-3-3,-6-2,-10 0,-6-1,-9 0,-1 1,-6-1,-4 1,-5 0,-9 0,-5 0,0 0,-5 0,-7 0,-5 0,1 0,-1 0,-3 0,-2 0,-2 0,-1 6,-2 13,-17 16,-19 13,-8 16,-8 14,-2 6,-3 13,3 6,-2-2,3-1,-1 0,3 0,4-4,4-2,-2-5,1-11,7-14,5-12,2-2,6-5,1-10,4-4,6-3,-1-5,2-7,3-6,3-5,3-3,1-2,2-1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9-26T13:56:49.35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653 1173,'0'0,"0"0,0 0,0 0,0 0,0 0,0 0,0 0,0 0,0 29,23 34,14 22,6 27,2 17,-1 5,-2-3,-8-7,-11-12,-2-8,-5-10,-6-15,-4-15,-3-13,-2-15,-2-8,1-8,-1-8,0-6</inkml:trace>
  <inkml:trace contextRef="#ctx0" brushRef="#br0" timeOffset="469.102">1 1311,'0'0,"0"0,0 0,0 0,0 0,0-30,11-20,23-20,21-21,20-19,9-8,7-1,6 2,9 9,11 11,3 16,-2 17,-4 18,3 18,11 37,-6 28,-11 25,-19 26,-19 16,-22 12,-19 0,-16 2,-34-1,-25-3,-23-9,-18-5,-6-8,-5-13,1-9,0-11,4-8,5-9,12-10,6-5,9-8,15 0,8-4,10 1,10-1,1-4,3-4,3-3</inkml:trace>
  <inkml:trace contextRef="#ctx0" brushRef="#br0" timeOffset="1375.4764">1648 1654,'0'0,"0"0,0 0,0 0,0 0,18 29,11 21,7 15,3 6,0 16,1 16,-8 2,-9-5,-2-8,-5-13,-6-15,-3-18,-4-12,-2-10,-1-10,-1-8,0-4,0-3</inkml:trace>
  <inkml:trace contextRef="#ctx0" brushRef="#br0" timeOffset="4346.7744">1477 1825,'0'0,"0"0,0 0,0 0,0 0,0 0,0 0,17-23,18-20,15-19,10-12,0 2,3 6,-4 10,-1 7,-4 13,1 13,-4 9,-4 8,-5 16,-9 18,-4 23,-8 19,-7 9,-5 4,-23-1,-20-9,-10-5,-4-8,1-9,2-6,4-12,2-5,8-8,3-7,7-5,7-5,5-2,5-2,3 5,1 3,2-1,-1-1,0-2,23 6,20 0,13 4,3 1,3 3,-3 0,-6-5,-13-3,-6-3,-5-3,-6-2,-8-1,-1-1,-2 0,1-5,0-8,2-8,-1 1,-3-3,1-2,0 2,-3 0,-3-1,3 2,0 1,-2 3,-2 5,-3 5,0 4,-3 3,0 1,0 2,0 0,5 0,3 0,5 5,6 8,6 7,5 0,2 3,3-4,0-4,1-5,-1-5,0-3,0-14,0-5,-6-6,-3-10,-5-12,-6-16,-6-9,-4-5,-21 5,-19 2,-10 6,-8 9,-2 12,4 8,3 9,6 8,2 7,10 5,2 20,2 25,4 17,7 10,5-1,4-6,4-8,2-7,18-5,12-11,7-10,3-9,1-6,4-22,7-25,12-24,6-12,4-5,-5 6,-9 10,-3 10,-5 9,-5 7,-6 9,-9 11,-4 9,-2 6,-4 3,-1 3,-3 19,-6 11,-4 12,-4 11,-2 8,-1-2,-2-4,0-12,0-7,0-5,1-8,-1-7,1-7,0-5,0 2,0 0,0-1,0-1,0-2,0-25,0-14,0-19,0-12,6-5,8-3,1 5,4 10,5 8,-2 8,1 5,3 4,-3 1,0 7,-4 8,1 2,-3 3,-5 4,-3 4,1 3,0-4,-2-1,-3 1,-1 2,-2 2,-2 1,0 1,0 0,-1 2,1-1,0 0,-1 0,-16 12,-7 10,-4 6,3 5,4 3,8 6,4 3,5-2,2-1,3-2,0-3,0-1,12-7,9-8,1-8,3-6,2-4,2-3,3-13,1-4,0-5,-5-5,-2-4,-6-1,0 3,-3 2,-6-1,-4 4,-4 7,-3 0,0 3,-2-2,0 2,0 3,6 3,2 4,1 2,-3 1,5 1,1 1,3 11,7 10,4 1,4 3,4-4,-5-5,-1-5,1-6,-4-2,-7-3,0-2,-3 0,-4 0,3 0,-2-11,-2-4,-3-11,4-7,-1-8,-1-10,4-2,0 4,-3 3,4 4,-1 10,-2 10,3 9,5 7,5 4,-1 15,1 5,3 6,-3 5,1 2,-5-2,-5-1,-4-5,1-6,-1-6,-2 1,-3-1,-2-2,-1-3,-2-2,0-2,0 0,5-13,8-16,14-20,13-20,6-4,2 4,-3 8,-2 15,-3 8,-3 11,-1 10,-1 7,-1 18,-6 12,-2 9,-6 5,1 2,-5 1,-4-6,-4-2,-4-7,-2-7,-2-7,-1-4,0-3,0-2,1-7,-1-14,1-15,0-13,0-10,5-1,9-1,7 3,0 12,3 13,2 7,3 8,3 7,-5 5,0 4,-6 2,0 12,-3 11,-6 1,-4-3,-3-6,-3-5,-2-4,5-4,2-1,46-78,14-24,2 3,-11 14,-16 21,-8 20,-11 19,-3 6,-5 8,-5 4,-4 4,-3 2,-3 1,0 0,-1 1,0-1,0 0,0-1,1 0,-18 0,-17 0,-9 12,4 4,2 4,2 6,1 3,7 9,2 10,6 8,6 0,5 3,4-3,4-6,19-4,12-12,7-4,3-8,0-8,0-17,4-15,1-9,-1-13,-3-5,-8-6,-4-6,-7-6,-7 3,-6 5,1 7,-1 10,-2 8,-2 7,-3 8,0 7,-2 5,0 2,6 2,7 18,7 12,7 6,10 3,4 0,8 0,6-8,6-8,4-4,3-4,1-5,7-17,8-12,-5-9,-4-7,-9 4,-9 0,-10-6,-6-3,-10 6,-11 7</inkml:trace>
  <inkml:trace contextRef="#ctx0" brushRef="#br0" timeOffset="4674.9149">4188 246,'0'0,"0"0,0 0,0 0,0 0,0 0,0 0,0 0</inkml:trace>
  <inkml:trace contextRef="#ctx0" brushRef="#br0" timeOffset="5409.3242">2644 349,'0'0,"0"0,0 0,0 0,0 0,0 0,0 30,0 14,0 13,0 7,0 5,0 3,0-6,0-2,0-12,0-15</inkml:trace>
  <inkml:trace contextRef="#ctx0" brushRef="#br0" timeOffset="7790.5262">1923 4743,'0'0,"0"0,0 0,0 0,0 0,0 0,0 0,-29-29,-16-10,-11-4,-9 6,-10 8,-4 10,0 13,7 15,4 16,8 10,9 11,6 10,12 23,11 17,9 3,30-3,19-12,8-15,3-19,-1-18,-2-14,-3-11,3-17,6-14,0-14,-2-12,-4-10,-3-5,-9-5,-4-1,-7 6,-7 1,-5 1,-5 5,-3 0,-2 11,0 7,0 10,0 5,0 7,0 5,1 6,-1 4,1 3,0 0,0 19,6 17,8 15,13 4,8-2,3-3,2-5,0-4,-2-9,-1-10,-1-9,0-6,-2-5,1-2,-1-14,0-9,0-13,0-12,-6-3,-7-6,-8-9,-5-1,-5 1,-3 5,-1 7,0 7,-1 11,1 7,0 7,1 8,-1 7,1 3,0 4,0 12,0 17,6 9,8 3,7 8,6-6,-2-4,1-2,2-9,-4-7,0-9,2-6,-4-3,0-15,8-23,0-16,-1-6,-4-5,-7 2,-6 6,-6 12,-3 7,-3 10,0 3,-2 5,1 6,0 4,0 4,1 3,5 12,14 22,10 16,11 13,5 0,7-4,-1-7,4-11,-2-14,-4-11,1-19,3-28,0-19,-4-20,-5-20,-9-25,-12-15,-8-22,-8-13,-34-3,-18 5,-13 12,-8 14,0 19,7 18,7 20,7 23,10 22,12 17,4 11,5 7,4 15,5 23,3 33,19 52,25 46,10 12,3-8,3-10,-2-20,-5-30,1-27,-9-23,-6-17,-2-15,-3-13,0-11,0-5,0-3,7-14,8-16,8-8,6-9,5-8,2-7,2-3,0 3,-5 0,-9 6,-8 12,-5 8,-11 4,-5 9,-7 7,-7 7,1 0,-3 0,-3 4,-3 1,-2 2,-2 2,0 1,-2 0,1 1,-1-1,-17 0,-11 1,-13-1,-5 12,0 9,2 8,2 3,4 4,8 0,9 7,8 1,7-1,4-2,3-1,2-9,0-3,17-6,6-8,4-5,3-5,-4-2,-1-14,1-11,2-13,1-17,1-12,-5-7,-6-2,-2 5,-4 15,-4 10,-4 13,-3 6,-3 7,-1 6,5 6,2 4,-1 2,6 12,5 17,12 14,7 7,3-1,1-2,5-3,1-9,4-11,6-9,4-19,10-15,11-15,2-14,0-11,-3-6,-4-4,-8 3,-10 2,-10 6,-12 7,-7 11,-8 8,-8 9,-6 8,-4 1,-2 3,-3 3,1 3,-1 3,1 1,0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99FA0-DB73-443E-900F-734A5CB4E0AF}" type="datetimeFigureOut">
              <a:rPr lang="pt-BR" smtClean="0"/>
              <a:t>26/09/2017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D491-5567-43AA-BF16-5F2DE56FD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44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885735ED-DB9C-4001-A303-5630E3DE29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B16015-24AC-4E13-AA11-636F5AD370D6}" type="slidenum">
              <a:rPr lang="pt-BR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pt-BR" altLang="en-US">
              <a:latin typeface="Calibri" panose="020F0502020204030204" pitchFamily="34" charset="0"/>
            </a:endParaRPr>
          </a:p>
        </p:txBody>
      </p:sp>
      <p:sp>
        <p:nvSpPr>
          <p:cNvPr id="14339" name="Rectangle 1026">
            <a:extLst>
              <a:ext uri="{FF2B5EF4-FFF2-40B4-BE49-F238E27FC236}">
                <a16:creationId xmlns:a16="http://schemas.microsoft.com/office/drawing/2014/main" id="{34C3F69F-57B3-4914-B350-D064E3AA45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 w="12699" cap="flat"/>
        </p:spPr>
      </p:sp>
      <p:sp>
        <p:nvSpPr>
          <p:cNvPr id="14340" name="Rectangle 1027">
            <a:extLst>
              <a:ext uri="{FF2B5EF4-FFF2-40B4-BE49-F238E27FC236}">
                <a16:creationId xmlns:a16="http://schemas.microsoft.com/office/drawing/2014/main" id="{CC1B9032-B715-4A29-B645-9E1DD13F5C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455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Domex: lider em detergente para banheiro na Índia. Toalet acadey: dia de conscientização para construer banheiros – defecam ao ar livre!!!ekutir: negócisocial para rduçao de pobreza desenvolvendo micorempreendedores</a:t>
            </a:r>
          </a:p>
        </p:txBody>
      </p:sp>
      <p:sp>
        <p:nvSpPr>
          <p:cNvPr id="163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EC98BF3-BC7B-4B18-9B0C-6782E289B35A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693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auto">
          <a:xfrm rot="10800000" flipH="1">
            <a:off x="321734" y="6451600"/>
            <a:ext cx="11283951" cy="115888"/>
          </a:xfrm>
          <a:custGeom>
            <a:avLst/>
            <a:gdLst>
              <a:gd name="T0" fmla="*/ 0 w 21600"/>
              <a:gd name="T1" fmla="*/ 17897523 h 21600"/>
              <a:gd name="T2" fmla="*/ 2147483646 w 21600"/>
              <a:gd name="T3" fmla="*/ 17897523 h 21600"/>
              <a:gd name="T4" fmla="*/ 2147483646 w 21600"/>
              <a:gd name="T5" fmla="*/ 0 h 21600"/>
              <a:gd name="T6" fmla="*/ 2147483646 w 21600"/>
              <a:gd name="T7" fmla="*/ 17897523 h 21600"/>
              <a:gd name="T8" fmla="*/ 2147483646 w 21600"/>
              <a:gd name="T9" fmla="*/ 17897523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995" y="21600"/>
                </a:lnTo>
                <a:lnTo>
                  <a:pt x="1438" y="0"/>
                </a:lnTo>
                <a:lnTo>
                  <a:pt x="1866" y="21600"/>
                </a:lnTo>
                <a:lnTo>
                  <a:pt x="21600" y="21600"/>
                </a:lnTo>
              </a:path>
            </a:pathLst>
          </a:custGeom>
          <a:noFill/>
          <a:ln w="25400" cap="flat">
            <a:solidFill>
              <a:srgbClr val="77787B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6770" y="1476211"/>
            <a:ext cx="11180589" cy="4855930"/>
          </a:xfrm>
          <a:ln/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title"/>
          </p:nvPr>
        </p:nvSpPr>
        <p:spPr>
          <a:xfrm>
            <a:off x="416770" y="241929"/>
            <a:ext cx="11180589" cy="1090358"/>
          </a:xfrm>
          <a:ln/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5" name="Footer Placeholder 35"/>
          <p:cNvSpPr>
            <a:spLocks noGrp="1"/>
          </p:cNvSpPr>
          <p:nvPr>
            <p:ph type="ftr" sz="quarter" idx="10"/>
          </p:nvPr>
        </p:nvSpPr>
        <p:spPr>
          <a:xfrm>
            <a:off x="1308100" y="6621463"/>
            <a:ext cx="8415867" cy="158750"/>
          </a:xfrm>
        </p:spPr>
        <p:txBody>
          <a:bodyPr/>
          <a:lstStyle>
            <a:lvl1pPr algn="l">
              <a:spcBef>
                <a:spcPts val="900"/>
              </a:spcBef>
              <a:defRPr sz="1000">
                <a:solidFill>
                  <a:srgbClr val="77787B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6"/>
          <p:cNvSpPr>
            <a:spLocks noGrp="1"/>
          </p:cNvSpPr>
          <p:nvPr>
            <p:ph type="sldNum" sz="quarter" idx="11"/>
          </p:nvPr>
        </p:nvSpPr>
        <p:spPr>
          <a:xfrm>
            <a:off x="450851" y="6619876"/>
            <a:ext cx="351367" cy="161925"/>
          </a:xfrm>
        </p:spPr>
        <p:txBody>
          <a:bodyPr/>
          <a:lstStyle>
            <a:lvl1pPr algn="r">
              <a:defRPr sz="1000">
                <a:solidFill>
                  <a:srgbClr val="77787B"/>
                </a:solidFill>
              </a:defRPr>
            </a:lvl1pPr>
          </a:lstStyle>
          <a:p>
            <a:pPr>
              <a:defRPr/>
            </a:pPr>
            <a:fld id="{B28D35F3-AC16-4533-9BC1-6A67D7735C0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0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9/26/2017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5A7FC-0176-4294-AEF0-3CAA44DB58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Princípios de administração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B6048B-F16F-484A-836F-416FB20F03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Profa. Dra. Patricia Morilha Muritiba</a:t>
            </a:r>
          </a:p>
        </p:txBody>
      </p:sp>
    </p:spTree>
    <p:extLst>
      <p:ext uri="{BB962C8B-B14F-4D97-AF65-F5344CB8AC3E}">
        <p14:creationId xmlns:p14="http://schemas.microsoft.com/office/powerpoint/2010/main" val="13387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BC7118-0286-4966-957B-3AE81F349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8435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Introdução</a:t>
            </a:r>
            <a:endParaRPr lang="en-US" altLang="en-US" dirty="0"/>
          </a:p>
        </p:txBody>
      </p:sp>
      <p:pic>
        <p:nvPicPr>
          <p:cNvPr id="9" name="Picture 2" descr="Resultado de imagem para históri da unilever na hol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992188"/>
            <a:ext cx="2078038" cy="312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1" y="1046163"/>
            <a:ext cx="5000625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ta para a Direita 10"/>
          <p:cNvSpPr>
            <a:spLocks noChangeArrowheads="1"/>
          </p:cNvSpPr>
          <p:nvPr/>
        </p:nvSpPr>
        <p:spPr bwMode="auto">
          <a:xfrm>
            <a:off x="4068763" y="2311400"/>
            <a:ext cx="977900" cy="484188"/>
          </a:xfrm>
          <a:prstGeom prst="rightArrow">
            <a:avLst>
              <a:gd name="adj1" fmla="val 50000"/>
              <a:gd name="adj2" fmla="val 50024"/>
            </a:avLst>
          </a:prstGeom>
          <a:solidFill>
            <a:srgbClr val="B7B1A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12" name="CaixaDeTexto 11"/>
          <p:cNvSpPr txBox="1"/>
          <p:nvPr/>
        </p:nvSpPr>
        <p:spPr>
          <a:xfrm>
            <a:off x="2935288" y="4705350"/>
            <a:ext cx="6172200" cy="10985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>
              <a:defRPr/>
            </a:pPr>
            <a:r>
              <a:rPr lang="pt-BR" sz="1600" kern="0" dirty="0">
                <a:solidFill>
                  <a:srgbClr val="77787B"/>
                </a:solidFill>
                <a:latin typeface="Verdana"/>
                <a:ea typeface="ＭＳ Ｐゴシック"/>
              </a:rPr>
              <a:t>...Como evoluíram as abordagens da Administração </a:t>
            </a:r>
          </a:p>
          <a:p>
            <a:pPr>
              <a:defRPr/>
            </a:pPr>
            <a:endParaRPr lang="pt-BR" sz="1600" kern="0" dirty="0">
              <a:solidFill>
                <a:srgbClr val="77787B"/>
              </a:solidFill>
              <a:latin typeface="Verdana"/>
              <a:ea typeface="ＭＳ Ｐゴシック"/>
            </a:endParaRPr>
          </a:p>
          <a:p>
            <a:pPr>
              <a:defRPr/>
            </a:pPr>
            <a:r>
              <a:rPr lang="pt-BR" sz="1600" kern="0" dirty="0">
                <a:solidFill>
                  <a:srgbClr val="77787B"/>
                </a:solidFill>
                <a:latin typeface="Verdana"/>
                <a:ea typeface="ＭＳ Ｐゴシック"/>
              </a:rPr>
              <a:t>para estudar, analisar e propor </a:t>
            </a:r>
            <a:r>
              <a:rPr lang="pt-BR" sz="1600" kern="0">
                <a:solidFill>
                  <a:srgbClr val="77787B"/>
                </a:solidFill>
                <a:latin typeface="Verdana"/>
                <a:ea typeface="ＭＳ Ｐゴシック"/>
              </a:rPr>
              <a:t>ferramentas para melhorar</a:t>
            </a:r>
            <a:endParaRPr lang="pt-BR" sz="1600" kern="0" dirty="0">
              <a:solidFill>
                <a:srgbClr val="77787B"/>
              </a:solidFill>
              <a:latin typeface="Verdana"/>
              <a:ea typeface="ＭＳ Ｐゴシック"/>
            </a:endParaRPr>
          </a:p>
          <a:p>
            <a:pPr>
              <a:defRPr/>
            </a:pPr>
            <a:endParaRPr lang="pt-BR" sz="1600" kern="0" dirty="0">
              <a:solidFill>
                <a:srgbClr val="77787B"/>
              </a:solidFill>
              <a:latin typeface="Verdana"/>
              <a:ea typeface="ＭＳ Ｐゴシック"/>
            </a:endParaRPr>
          </a:p>
          <a:p>
            <a:pPr>
              <a:defRPr/>
            </a:pPr>
            <a:r>
              <a:rPr lang="pt-BR" sz="1600" kern="0" dirty="0">
                <a:solidFill>
                  <a:srgbClr val="77787B"/>
                </a:solidFill>
                <a:latin typeface="Verdana"/>
                <a:ea typeface="ＭＳ Ｐゴシック"/>
              </a:rPr>
              <a:t> gestão e resultados</a:t>
            </a:r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2DE1C0-937C-4338-970F-D360AF22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0" y="688258"/>
            <a:ext cx="5334000" cy="350028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0CC2FB5-B459-4BA3-A402-54C6C3BC4838}"/>
              </a:ext>
            </a:extLst>
          </p:cNvPr>
          <p:cNvSpPr txBox="1"/>
          <p:nvPr/>
        </p:nvSpPr>
        <p:spPr>
          <a:xfrm>
            <a:off x="284200" y="6476311"/>
            <a:ext cx="10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/>
              <a:t>Fonte: SNZ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F5027B5-370F-4013-92C2-553DD39DF3B4}"/>
              </a:ext>
            </a:extLst>
          </p:cNvPr>
          <p:cNvSpPr txBox="1"/>
          <p:nvPr/>
        </p:nvSpPr>
        <p:spPr>
          <a:xfrm>
            <a:off x="284200" y="6488668"/>
            <a:ext cx="10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/>
              <a:t>Fonte: SNZ</a:t>
            </a:r>
          </a:p>
        </p:txBody>
      </p:sp>
    </p:spTree>
    <p:extLst>
      <p:ext uri="{BB962C8B-B14F-4D97-AF65-F5344CB8AC3E}">
        <p14:creationId xmlns:p14="http://schemas.microsoft.com/office/powerpoint/2010/main" val="31327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ESCOLAS DA ADMINISTRAÇÃO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sp>
        <p:nvSpPr>
          <p:cNvPr id="13316" name="Subtitle 4"/>
          <p:cNvSpPr txBox="1">
            <a:spLocks/>
          </p:cNvSpPr>
          <p:nvPr/>
        </p:nvSpPr>
        <p:spPr bwMode="auto">
          <a:xfrm>
            <a:off x="1946275" y="6565900"/>
            <a:ext cx="9683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9E5FF786-BBDC-4CC0-8387-97E33DA5BA2C}" type="slidenum">
              <a:rPr lang="en-US" altLang="en-US" sz="1200">
                <a:solidFill>
                  <a:srgbClr val="77787B"/>
                </a:solidFill>
                <a:sym typeface="Verdana" panose="020B0604030504040204" pitchFamily="34" charset="0"/>
              </a:rPr>
              <a:pPr algn="ctr" eaLnBrk="1" hangingPunct="1"/>
              <a:t>11</a:t>
            </a:fld>
            <a:endParaRPr lang="en-US" altLang="en-US" sz="1200">
              <a:solidFill>
                <a:srgbClr val="77787B"/>
              </a:solidFill>
              <a:sym typeface="Verdana" panose="020B0604030504040204" pitchFamily="34" charset="0"/>
            </a:endParaRPr>
          </a:p>
        </p:txBody>
      </p:sp>
      <p:pic>
        <p:nvPicPr>
          <p:cNvPr id="1026" name="Picture 2" descr="Resultado de imagem para escolas da administração">
            <a:extLst>
              <a:ext uri="{FF2B5EF4-FFF2-40B4-BE49-F238E27FC236}">
                <a16:creationId xmlns:a16="http://schemas.microsoft.com/office/drawing/2014/main" id="{9C8FD616-D893-449C-BBC9-92F3A8859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19412" r="4132" b="8516"/>
          <a:stretch/>
        </p:blipFill>
        <p:spPr bwMode="auto">
          <a:xfrm>
            <a:off x="945376" y="1161535"/>
            <a:ext cx="8346903" cy="494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CF28DE29-3EBF-4DC7-B301-C0E9C6FF723C}"/>
                  </a:ext>
                </a:extLst>
              </p14:cNvPr>
              <p14:cNvContentPartPr/>
              <p14:nvPr/>
            </p14:nvContentPartPr>
            <p14:xfrm>
              <a:off x="7203366" y="4386522"/>
              <a:ext cx="619560" cy="1631880"/>
            </p14:xfrm>
          </p:contentPart>
        </mc:Choice>
        <mc:Fallback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CF28DE29-3EBF-4DC7-B301-C0E9C6FF72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9366" y="4278522"/>
                <a:ext cx="727200" cy="18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C75C75AF-667C-455A-93DF-C080D28DE7A5}"/>
                  </a:ext>
                </a:extLst>
              </p14:cNvPr>
              <p14:cNvContentPartPr/>
              <p14:nvPr/>
            </p14:nvContentPartPr>
            <p14:xfrm>
              <a:off x="8278686" y="5053242"/>
              <a:ext cx="520200" cy="149400"/>
            </p14:xfrm>
          </p:contentPart>
        </mc:Choice>
        <mc:Fallback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C75C75AF-667C-455A-93DF-C080D28DE7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5046" y="4945242"/>
                <a:ext cx="6278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AAA9AAD0-4A7D-460F-B0BF-7C10666A2896}"/>
                  </a:ext>
                </a:extLst>
              </p14:cNvPr>
              <p14:cNvContentPartPr/>
              <p14:nvPr/>
            </p14:nvContentPartPr>
            <p14:xfrm>
              <a:off x="8600166" y="4707642"/>
              <a:ext cx="643680" cy="669600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AAA9AAD0-4A7D-460F-B0BF-7C10666A28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6166" y="4600002"/>
                <a:ext cx="75132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F015F1F4-B30E-4B8F-A654-C005BBAE229F}"/>
                  </a:ext>
                </a:extLst>
              </p14:cNvPr>
              <p14:cNvContentPartPr/>
              <p14:nvPr/>
            </p14:nvContentPartPr>
            <p14:xfrm>
              <a:off x="9378486" y="3655362"/>
              <a:ext cx="2616840" cy="1923120"/>
            </p14:xfrm>
          </p:contentPart>
        </mc:Choice>
        <mc:Fallback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F015F1F4-B30E-4B8F-A654-C005BBAE22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69846" y="3646364"/>
                <a:ext cx="2634480" cy="1940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136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863AD45-F025-4500-8898-7DE237E4CB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39A5BF8-72C2-43E2-A19E-D54875260B5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7" name="Oval 7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8" name="Oval 7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122" name="Picture 2" descr="Resultado de imagem para COMERCIANTES CHINESES ANTES DE CRISTO">
            <a:extLst>
              <a:ext uri="{FF2B5EF4-FFF2-40B4-BE49-F238E27FC236}">
                <a16:creationId xmlns:a16="http://schemas.microsoft.com/office/drawing/2014/main" id="{31CF7764-C07E-454A-B333-7A7BF6B35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0" r="34090" b="-1"/>
          <a:stretch/>
        </p:blipFill>
        <p:spPr bwMode="auto">
          <a:xfrm>
            <a:off x="8203460" y="640080"/>
            <a:ext cx="3369177" cy="52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9" name="Subtitle 4"/>
          <p:cNvSpPr txBox="1">
            <a:spLocks/>
          </p:cNvSpPr>
          <p:nvPr/>
        </p:nvSpPr>
        <p:spPr bwMode="auto">
          <a:xfrm>
            <a:off x="1896911" y="6565900"/>
            <a:ext cx="19556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fld id="{1BD1CF57-C308-4A28-BE14-1C5726E21334}" type="slidenum">
              <a:rPr lang="en-US" altLang="en-US" sz="1200">
                <a:solidFill>
                  <a:srgbClr val="77787B"/>
                </a:solidFill>
                <a:sym typeface="Verdana" panose="020B0604030504040204" pitchFamily="34" charset="0"/>
              </a:rPr>
              <a:pPr algn="ctr" eaLnBrk="1" hangingPunct="1">
                <a:spcAft>
                  <a:spcPts val="600"/>
                </a:spcAft>
              </a:pPr>
              <a:t>12</a:t>
            </a:fld>
            <a:endParaRPr lang="en-US" altLang="en-US" sz="1200">
              <a:solidFill>
                <a:srgbClr val="77787B"/>
              </a:solidFill>
              <a:sym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DD71B7-E169-418B-AC36-61C428D841CA}"/>
              </a:ext>
            </a:extLst>
          </p:cNvPr>
          <p:cNvSpPr txBox="1"/>
          <p:nvPr/>
        </p:nvSpPr>
        <p:spPr>
          <a:xfrm>
            <a:off x="284200" y="6488668"/>
            <a:ext cx="10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1400" i="1" dirty="0"/>
              <a:t>Fonte: SNZ</a:t>
            </a:r>
            <a:endParaRPr lang="pt-BR" sz="1400" i="1"/>
          </a:p>
        </p:txBody>
      </p:sp>
      <p:sp>
        <p:nvSpPr>
          <p:cNvPr id="19460" name="Title 1"/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altLang="en-US" sz="4800"/>
              <a:t>FORÇAS HISTÓRICAS </a:t>
            </a:r>
            <a:r>
              <a:rPr lang="pt-BR" altLang="en-US" sz="4800"/>
              <a:t>moldando a Administração</a:t>
            </a:r>
            <a:endParaRPr lang="en-US" altLang="en-US" sz="4800"/>
          </a:p>
        </p:txBody>
      </p:sp>
      <p:sp>
        <p:nvSpPr>
          <p:cNvPr id="29698" name="Text Placeholder 1"/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altLang="en-US" dirty="0"/>
              <a:t>Período </a:t>
            </a:r>
            <a:r>
              <a:rPr lang="pt-BR" altLang="en-US" dirty="0" err="1"/>
              <a:t>Pré</a:t>
            </a:r>
            <a:r>
              <a:rPr lang="pt-BR" altLang="en-US" dirty="0"/>
              <a:t> Revolução Industrial – Exemplos</a:t>
            </a:r>
          </a:p>
          <a:p>
            <a:pPr marL="548640" lvl="2" indent="0">
              <a:buNone/>
            </a:pPr>
            <a:r>
              <a:rPr lang="pt-BR" altLang="en-US" sz="2000" dirty="0"/>
              <a:t>Chineses -  comerciantes em 1000 </a:t>
            </a:r>
            <a:r>
              <a:rPr lang="pt-BR" altLang="en-US" sz="2000" dirty="0" err="1"/>
              <a:t>a.C</a:t>
            </a:r>
            <a:endParaRPr lang="pt-BR" altLang="en-US" sz="2000" dirty="0"/>
          </a:p>
          <a:p>
            <a:pPr marL="548640" lvl="2" indent="0">
              <a:buNone/>
            </a:pPr>
            <a:r>
              <a:rPr lang="pt-BR" altLang="en-US" sz="2000" dirty="0"/>
              <a:t>Romanos – descentralização da Administração</a:t>
            </a:r>
          </a:p>
          <a:p>
            <a:pPr marL="548640" lvl="2" indent="0">
              <a:buNone/>
            </a:pPr>
            <a:r>
              <a:rPr lang="pt-BR" altLang="en-US" sz="2000" dirty="0"/>
              <a:t>Italianos – Veneza: mercadores</a:t>
            </a:r>
          </a:p>
          <a:p>
            <a:pPr marL="548640" lvl="2" indent="0">
              <a:buNone/>
            </a:pPr>
            <a:r>
              <a:rPr lang="pt-BR" altLang="en-US" sz="2000" dirty="0"/>
              <a:t>...Será que obedeciam ao conceito de Administrar:</a:t>
            </a:r>
          </a:p>
          <a:p>
            <a:pPr marL="0" indent="0"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Reunir</a:t>
            </a:r>
            <a:r>
              <a:rPr lang="en-US" altLang="en-US" dirty="0"/>
              <a:t> e </a:t>
            </a:r>
            <a:r>
              <a:rPr lang="en-US" altLang="en-US" dirty="0" err="1"/>
              <a:t>aplicar</a:t>
            </a:r>
            <a:r>
              <a:rPr lang="en-US" altLang="en-US" dirty="0"/>
              <a:t> </a:t>
            </a:r>
            <a:r>
              <a:rPr lang="en-US" altLang="en-US" dirty="0" err="1"/>
              <a:t>os</a:t>
            </a:r>
            <a:r>
              <a:rPr lang="en-US" altLang="en-US" dirty="0"/>
              <a:t> </a:t>
            </a:r>
            <a:r>
              <a:rPr lang="en-US" altLang="en-US" dirty="0" err="1"/>
              <a:t>recursos</a:t>
            </a:r>
            <a:r>
              <a:rPr lang="en-US" altLang="en-US" dirty="0"/>
              <a:t> </a:t>
            </a:r>
            <a:r>
              <a:rPr lang="en-US" altLang="en-US" dirty="0" err="1"/>
              <a:t>disponíveis</a:t>
            </a:r>
            <a:r>
              <a:rPr lang="en-US" altLang="en-US" dirty="0"/>
              <a:t> para </a:t>
            </a:r>
            <a:r>
              <a:rPr lang="en-US" altLang="en-US" dirty="0" err="1"/>
              <a:t>atender</a:t>
            </a:r>
            <a:r>
              <a:rPr lang="en-US" altLang="en-US" dirty="0"/>
              <a:t> a um </a:t>
            </a:r>
            <a:r>
              <a:rPr lang="en-US" altLang="en-US" dirty="0" err="1"/>
              <a:t>objetivo</a:t>
            </a:r>
            <a:r>
              <a:rPr lang="en-US" altLang="en-US" dirty="0"/>
              <a:t> 	</a:t>
            </a:r>
            <a:r>
              <a:rPr lang="en-US" altLang="en-US" dirty="0" err="1"/>
              <a:t>organizacional</a:t>
            </a:r>
            <a:r>
              <a:rPr lang="en-US" altLang="en-US" dirty="0"/>
              <a:t>, de forma </a:t>
            </a:r>
            <a:r>
              <a:rPr lang="en-US" altLang="en-US" dirty="0" err="1"/>
              <a:t>eficaz</a:t>
            </a:r>
            <a:r>
              <a:rPr lang="en-US" altLang="en-US" dirty="0"/>
              <a:t> e </a:t>
            </a:r>
            <a:r>
              <a:rPr lang="en-US" altLang="en-US" dirty="0" err="1"/>
              <a:t>eficiente</a:t>
            </a:r>
            <a:endParaRPr lang="pt-BR" altLang="en-US" dirty="0"/>
          </a:p>
          <a:p>
            <a:pPr marL="822960" lvl="3" indent="0">
              <a:buNone/>
            </a:pPr>
            <a:endParaRPr lang="pt-BR" altLang="en-US" sz="2000" dirty="0"/>
          </a:p>
          <a:p>
            <a:pPr marL="274320" lvl="1" indent="0">
              <a:buNone/>
            </a:pPr>
            <a:r>
              <a:rPr lang="pt-BR" altLang="en-US" sz="2000" dirty="0"/>
              <a:t>Revolução industrial</a:t>
            </a:r>
          </a:p>
          <a:p>
            <a:pPr marL="548640" lvl="2" indent="0">
              <a:buNone/>
            </a:pPr>
            <a:r>
              <a:rPr lang="en-US" altLang="en-US" sz="2000" dirty="0" err="1"/>
              <a:t>Empresas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maiores</a:t>
            </a:r>
            <a:r>
              <a:rPr lang="en-US" altLang="en-US" sz="2000" dirty="0"/>
              <a:t> e </a:t>
            </a:r>
            <a:r>
              <a:rPr lang="en-US" altLang="en-US" sz="2000" dirty="0" err="1"/>
              <a:t>mais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complexas</a:t>
            </a:r>
            <a:endParaRPr lang="en-US" altLang="en-US" sz="2000" dirty="0"/>
          </a:p>
          <a:p>
            <a:pPr marL="548640" lvl="2" indent="0">
              <a:buNone/>
            </a:pPr>
            <a:r>
              <a:rPr lang="en-US" altLang="en-US" sz="2000" dirty="0" err="1"/>
              <a:t>Administração</a:t>
            </a:r>
            <a:r>
              <a:rPr lang="en-US" altLang="en-US" sz="2000" dirty="0"/>
              <a:t>: surge </a:t>
            </a:r>
            <a:r>
              <a:rPr lang="en-US" altLang="en-US" sz="2000" dirty="0" err="1"/>
              <a:t>como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disciplina</a:t>
            </a:r>
            <a:r>
              <a:rPr lang="en-US" altLang="en-US" sz="2000" dirty="0"/>
              <a:t> formal no </a:t>
            </a:r>
            <a:r>
              <a:rPr lang="en-US" altLang="en-US" sz="2000" dirty="0" err="1"/>
              <a:t>início</a:t>
            </a:r>
            <a:r>
              <a:rPr lang="en-US" altLang="en-US" sz="2000" dirty="0"/>
              <a:t> do sec XX</a:t>
            </a:r>
            <a:endParaRPr lang="pt-BR" altLang="en-US" sz="2000" dirty="0"/>
          </a:p>
          <a:p>
            <a:pPr marL="274320" lvl="1" indent="0">
              <a:buNone/>
            </a:pPr>
            <a:endParaRPr lang="pt-BR" altLang="en-US" sz="2000" dirty="0"/>
          </a:p>
          <a:p>
            <a:pPr marL="274320" lvl="1" indent="0">
              <a:buNone/>
            </a:pPr>
            <a:endParaRPr lang="pt-BR" altLang="en-US" sz="2000" dirty="0"/>
          </a:p>
          <a:p>
            <a:pPr marL="274320" lvl="1" indent="0">
              <a:buNone/>
            </a:pPr>
            <a:endParaRPr lang="pt-BR" altLang="en-US" sz="2000" dirty="0"/>
          </a:p>
          <a:p>
            <a:pPr marL="0" indent="0">
              <a:buNone/>
            </a:pPr>
            <a:endParaRPr lang="pt-BR" altLang="en-US" dirty="0"/>
          </a:p>
          <a:p>
            <a:pPr marL="0" indent="0">
              <a:buNone/>
            </a:pPr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68651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8" name="Rectangle 215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049A7D3-684C-4C59-A4B6-7B308A6AD3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7B1087B-C592-40E7-B532-60B453A2FE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AE7447-E8F8-4A0F-9E3D-94842BFF886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981F80-69EE-4E2B-82A8-47FDFD7720A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5" name="Oval 9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6" name="Oval 9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FF0965A7-524A-44F1-B044-48411EA4FD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8EE5433-7B78-4432-965F-8790C3F42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F7AAA96-ECD9-48EA-B942-1172BB519B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esultado de imagem para FORD T">
            <a:extLst>
              <a:ext uri="{FF2B5EF4-FFF2-40B4-BE49-F238E27FC236}">
                <a16:creationId xmlns:a16="http://schemas.microsoft.com/office/drawing/2014/main" id="{B561FAE7-D992-408B-9BD3-A23F75C9C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999" y="1169878"/>
            <a:ext cx="5462001" cy="415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248BD5A8-902E-46F3-9C9F-F939987C5E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800B863-FA71-4FFB-9F30-56E95B0D3DF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107" name="Oval 10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507" name="Subtitle 4"/>
          <p:cNvSpPr txBox="1">
            <a:spLocks/>
          </p:cNvSpPr>
          <p:nvPr/>
        </p:nvSpPr>
        <p:spPr bwMode="auto">
          <a:xfrm>
            <a:off x="7883611" y="2121408"/>
            <a:ext cx="3816774" cy="40507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altLang="en-US" sz="1600" dirty="0">
              <a:latin typeface="+mn-lt"/>
              <a:ea typeface="+mn-ea"/>
              <a:sym typeface="Verdana" panose="020B0604030504040204" pitchFamily="34" charset="0"/>
            </a:endParaRPr>
          </a:p>
        </p:txBody>
      </p:sp>
      <p:sp>
        <p:nvSpPr>
          <p:cNvPr id="21508" name="Title 1"/>
          <p:cNvSpPr>
            <a:spLocks noGrp="1"/>
          </p:cNvSpPr>
          <p:nvPr>
            <p:ph type="title"/>
          </p:nvPr>
        </p:nvSpPr>
        <p:spPr>
          <a:xfrm>
            <a:off x="6713220" y="1054100"/>
            <a:ext cx="4615180" cy="37360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560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ESCOLA Clássica: ADMINISTRAÇÃO CIENTÍFICA</a:t>
            </a:r>
            <a:br>
              <a:rPr lang="en-US" altLang="en-US" sz="560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</a:br>
            <a:endParaRPr lang="en-US" altLang="en-US" sz="5600">
              <a:blipFill dpi="0" rotWithShape="1">
                <a:blip r:embed="rId4">
                  <a:extLst/>
                </a:blip>
                <a:srcRect/>
                <a:tile tx="6350" ty="-127000" sx="65000" sy="64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3259967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Placeholder 1"/>
          <p:cNvSpPr>
            <a:spLocks noGrp="1"/>
          </p:cNvSpPr>
          <p:nvPr>
            <p:ph type="body" idx="1"/>
          </p:nvPr>
        </p:nvSpPr>
        <p:spPr>
          <a:xfrm>
            <a:off x="416770" y="1476211"/>
            <a:ext cx="5143653" cy="4855930"/>
          </a:xfrm>
        </p:spPr>
        <p:txBody>
          <a:bodyPr/>
          <a:lstStyle/>
          <a:p>
            <a:r>
              <a:rPr lang="pt-BR" altLang="en-US" dirty="0"/>
              <a:t> </a:t>
            </a:r>
            <a:r>
              <a:rPr lang="en-US" altLang="en-US" dirty="0" err="1"/>
              <a:t>Desafios</a:t>
            </a:r>
            <a:r>
              <a:rPr lang="en-US" altLang="en-US" dirty="0"/>
              <a:t> do Sistema </a:t>
            </a:r>
            <a:r>
              <a:rPr lang="en-US" altLang="en-US" dirty="0" err="1"/>
              <a:t>fabril</a:t>
            </a:r>
            <a:r>
              <a:rPr lang="en-US" altLang="en-US" dirty="0"/>
              <a:t> – </a:t>
            </a:r>
            <a:r>
              <a:rPr lang="en-US" altLang="en-US" dirty="0" err="1"/>
              <a:t>problemas</a:t>
            </a:r>
            <a:r>
              <a:rPr lang="en-US" altLang="en-US" dirty="0"/>
              <a:t>…</a:t>
            </a:r>
          </a:p>
          <a:p>
            <a:r>
              <a:rPr lang="en-US" altLang="en-US" dirty="0" err="1"/>
              <a:t>Contexto</a:t>
            </a:r>
            <a:r>
              <a:rPr lang="en-US" altLang="en-US" dirty="0"/>
              <a:t>: </a:t>
            </a:r>
          </a:p>
          <a:p>
            <a:pPr lvl="2"/>
            <a:r>
              <a:rPr lang="en-US" altLang="en-US" dirty="0" err="1"/>
              <a:t>aumento</a:t>
            </a:r>
            <a:r>
              <a:rPr lang="en-US" altLang="en-US" dirty="0"/>
              <a:t> da </a:t>
            </a:r>
            <a:r>
              <a:rPr lang="en-US" altLang="en-US" dirty="0" err="1"/>
              <a:t>produção</a:t>
            </a:r>
            <a:r>
              <a:rPr lang="en-US" altLang="en-US" dirty="0"/>
              <a:t>; </a:t>
            </a:r>
            <a:r>
              <a:rPr lang="en-US" altLang="en-US" dirty="0" err="1"/>
              <a:t>pessoas</a:t>
            </a:r>
            <a:r>
              <a:rPr lang="en-US" altLang="en-US" dirty="0"/>
              <a:t> </a:t>
            </a:r>
            <a:r>
              <a:rPr lang="en-US" altLang="en-US" dirty="0" err="1"/>
              <a:t>não</a:t>
            </a:r>
            <a:r>
              <a:rPr lang="en-US" altLang="en-US" dirty="0"/>
              <a:t> </a:t>
            </a:r>
            <a:r>
              <a:rPr lang="en-US" altLang="en-US" dirty="0" err="1"/>
              <a:t>qualificadas</a:t>
            </a:r>
            <a:r>
              <a:rPr lang="en-US" altLang="en-US" dirty="0"/>
              <a:t>; </a:t>
            </a:r>
            <a:r>
              <a:rPr lang="en-US" altLang="en-US" dirty="0" err="1"/>
              <a:t>falta</a:t>
            </a:r>
            <a:r>
              <a:rPr lang="en-US" altLang="en-US" dirty="0"/>
              <a:t> de </a:t>
            </a:r>
            <a:r>
              <a:rPr lang="en-US" altLang="en-US" dirty="0" err="1"/>
              <a:t>padronização</a:t>
            </a:r>
            <a:r>
              <a:rPr lang="en-US" altLang="en-US" dirty="0"/>
              <a:t>, </a:t>
            </a:r>
            <a:r>
              <a:rPr lang="en-US" altLang="en-US" dirty="0" err="1"/>
              <a:t>equipamentos</a:t>
            </a:r>
            <a:r>
              <a:rPr lang="en-US" altLang="en-US" dirty="0"/>
              <a:t> </a:t>
            </a:r>
            <a:r>
              <a:rPr lang="en-US" altLang="en-US" dirty="0" err="1"/>
              <a:t>mais</a:t>
            </a:r>
            <a:r>
              <a:rPr lang="en-US" altLang="en-US" dirty="0"/>
              <a:t> </a:t>
            </a:r>
            <a:r>
              <a:rPr lang="en-US" altLang="en-US" dirty="0" err="1"/>
              <a:t>complexos</a:t>
            </a:r>
            <a:r>
              <a:rPr lang="en-US" altLang="en-US" dirty="0"/>
              <a:t>; </a:t>
            </a:r>
            <a:r>
              <a:rPr lang="en-US" altLang="en-US" dirty="0" err="1"/>
              <a:t>muitas</a:t>
            </a:r>
            <a:r>
              <a:rPr lang="en-US" altLang="en-US" dirty="0"/>
              <a:t> horas </a:t>
            </a:r>
            <a:r>
              <a:rPr lang="en-US" altLang="en-US" dirty="0" err="1"/>
              <a:t>seguidas</a:t>
            </a:r>
            <a:r>
              <a:rPr lang="en-US" altLang="en-US" dirty="0"/>
              <a:t> de </a:t>
            </a:r>
            <a:r>
              <a:rPr lang="en-US" altLang="en-US" dirty="0" err="1"/>
              <a:t>trabalho</a:t>
            </a:r>
            <a:r>
              <a:rPr lang="en-US" altLang="en-US" dirty="0"/>
              <a:t> </a:t>
            </a:r>
          </a:p>
          <a:p>
            <a:pPr lvl="2"/>
            <a:r>
              <a:rPr lang="en-US" altLang="en-US" dirty="0" err="1"/>
              <a:t>Resposta</a:t>
            </a:r>
            <a:r>
              <a:rPr lang="en-US" altLang="en-US" dirty="0"/>
              <a:t>: </a:t>
            </a:r>
            <a:r>
              <a:rPr lang="en-US" altLang="en-US" dirty="0" err="1"/>
              <a:t>desenvolvimento</a:t>
            </a:r>
            <a:r>
              <a:rPr lang="en-US" altLang="en-US" dirty="0"/>
              <a:t> e testes </a:t>
            </a:r>
            <a:r>
              <a:rPr lang="en-US" altLang="en-US" dirty="0" err="1"/>
              <a:t>novas</a:t>
            </a:r>
            <a:r>
              <a:rPr lang="en-US" altLang="en-US" dirty="0"/>
              <a:t> </a:t>
            </a:r>
            <a:r>
              <a:rPr lang="en-US" altLang="en-US" dirty="0" err="1"/>
              <a:t>soluções</a:t>
            </a:r>
            <a:endParaRPr lang="en-US" altLang="en-US" dirty="0"/>
          </a:p>
          <a:p>
            <a:r>
              <a:rPr lang="pt-BR" altLang="en-US" dirty="0"/>
              <a:t>Fayol: engenheiro francês: Gestão Geral e Industrial: 14 princípios da </a:t>
            </a:r>
            <a:r>
              <a:rPr lang="pt-BR" altLang="en-US" dirty="0" err="1"/>
              <a:t>adm</a:t>
            </a:r>
            <a:r>
              <a:rPr lang="pt-BR" altLang="en-US" dirty="0"/>
              <a:t>:</a:t>
            </a:r>
          </a:p>
          <a:p>
            <a:pPr lvl="2"/>
            <a:r>
              <a:rPr lang="pt-BR" altLang="en-US" dirty="0"/>
              <a:t>Identificou 5 funções básicas: planejamento, organização, comando, coordenação e controle (1916)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048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ESCOLA </a:t>
            </a:r>
            <a:r>
              <a:rPr lang="en-US" altLang="en-US" dirty="0" err="1"/>
              <a:t>Clássica</a:t>
            </a:r>
            <a:r>
              <a:rPr lang="en-US" altLang="en-US" dirty="0"/>
              <a:t> – PROCESSO ADMINISTRATIVO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0483" name="Subtitle 4"/>
          <p:cNvSpPr txBox="1">
            <a:spLocks/>
          </p:cNvSpPr>
          <p:nvPr/>
        </p:nvSpPr>
        <p:spPr bwMode="auto">
          <a:xfrm>
            <a:off x="1946275" y="6565900"/>
            <a:ext cx="9683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1B48D0F2-591A-49C0-BD5A-C32A51835664}" type="slidenum">
              <a:rPr lang="en-US" altLang="en-US" sz="1200">
                <a:solidFill>
                  <a:srgbClr val="77787B"/>
                </a:solidFill>
                <a:sym typeface="Verdana" panose="020B0604030504040204" pitchFamily="34" charset="0"/>
              </a:rPr>
              <a:pPr algn="ctr" eaLnBrk="1" hangingPunct="1"/>
              <a:t>14</a:t>
            </a:fld>
            <a:endParaRPr lang="en-US" altLang="en-US" sz="1200">
              <a:solidFill>
                <a:srgbClr val="77787B"/>
              </a:solidFill>
              <a:sym typeface="Verdana" panose="020B060403050404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907AEB-3437-462B-9F9F-E60903198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9" t="42504" r="50429" b="13283"/>
          <a:stretch/>
        </p:blipFill>
        <p:spPr>
          <a:xfrm>
            <a:off x="5560423" y="2015239"/>
            <a:ext cx="5535419" cy="39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5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297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C3F9269-B51E-4556-9221-44C750789B4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2" name="Oval 201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m relacionada">
            <a:extLst>
              <a:ext uri="{FF2B5EF4-FFF2-40B4-BE49-F238E27FC236}">
                <a16:creationId xmlns:a16="http://schemas.microsoft.com/office/drawing/2014/main" id="{A127AAE5-6A77-42FA-AD83-1BEB3816E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49367"/>
          <a:stretch/>
        </p:blipFill>
        <p:spPr bwMode="auto">
          <a:xfrm>
            <a:off x="7529159" y="10"/>
            <a:ext cx="46467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8" name="Oval 20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9" name="Oval 20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507" name="Subtitle 4"/>
          <p:cNvSpPr txBox="1">
            <a:spLocks/>
          </p:cNvSpPr>
          <p:nvPr/>
        </p:nvSpPr>
        <p:spPr bwMode="auto">
          <a:xfrm>
            <a:off x="1896911" y="6565900"/>
            <a:ext cx="19556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fld id="{C4A207C7-C2A6-4513-B559-28DBA5F48C1C}" type="slidenum">
              <a:rPr lang="en-US" altLang="en-US" sz="1200">
                <a:solidFill>
                  <a:srgbClr val="77787B"/>
                </a:solidFill>
                <a:sym typeface="Verdana" panose="020B0604030504040204" pitchFamily="34" charset="0"/>
              </a:rPr>
              <a:pPr algn="ctr" eaLnBrk="1" hangingPunct="1">
                <a:spcAft>
                  <a:spcPts val="600"/>
                </a:spcAft>
              </a:pPr>
              <a:t>15</a:t>
            </a:fld>
            <a:endParaRPr lang="en-US" altLang="en-US" sz="1200">
              <a:solidFill>
                <a:srgbClr val="77787B"/>
              </a:solidFill>
              <a:sym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303577-F40B-4EA0-9767-7F49B1F78D85}"/>
              </a:ext>
            </a:extLst>
          </p:cNvPr>
          <p:cNvSpPr txBox="1"/>
          <p:nvPr/>
        </p:nvSpPr>
        <p:spPr>
          <a:xfrm>
            <a:off x="284200" y="6488668"/>
            <a:ext cx="10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1400" i="1" dirty="0"/>
              <a:t>Fonte: SNZ</a:t>
            </a:r>
            <a:endParaRPr lang="pt-BR" sz="1400" i="1"/>
          </a:p>
        </p:txBody>
      </p:sp>
      <p:sp>
        <p:nvSpPr>
          <p:cNvPr id="29698" name="Text Placeholder 1"/>
          <p:cNvSpPr>
            <a:spLocks noGrp="1"/>
          </p:cNvSpPr>
          <p:nvPr>
            <p:ph type="body" idx="1"/>
          </p:nvPr>
        </p:nvSpPr>
        <p:spPr>
          <a:xfrm>
            <a:off x="382279" y="2121408"/>
            <a:ext cx="6743845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Burocrática: Max Weber (início do sec XX)</a:t>
            </a:r>
          </a:p>
          <a:p>
            <a:pPr lvl="2"/>
            <a:endParaRPr lang="en-US" sz="1800"/>
          </a:p>
          <a:p>
            <a:pPr lvl="2"/>
            <a:r>
              <a:rPr lang="en-US" sz="1800"/>
              <a:t>Antecedentes: organizações familiares geridas de forma pessoal</a:t>
            </a:r>
          </a:p>
          <a:p>
            <a:pPr lvl="2"/>
            <a:endParaRPr lang="en-US" sz="1800"/>
          </a:p>
          <a:p>
            <a:pPr lvl="2"/>
            <a:r>
              <a:rPr lang="en-US" sz="1800"/>
              <a:t>Organização Baseada na autoridade racional seria mais eficiente e adaptável a mudanças</a:t>
            </a:r>
          </a:p>
          <a:p>
            <a:pPr lvl="2"/>
            <a:endParaRPr lang="en-US" sz="1800"/>
          </a:p>
          <a:p>
            <a:pPr lvl="2"/>
            <a:r>
              <a:rPr lang="en-US" sz="1800"/>
              <a:t>Regras e procedimentos escritos: garantir continuidade</a:t>
            </a:r>
          </a:p>
          <a:p>
            <a:pPr lvl="2"/>
            <a:endParaRPr lang="en-US" sz="1800"/>
          </a:p>
          <a:p>
            <a:pPr lvl="2"/>
            <a:r>
              <a:rPr lang="en-US" sz="1800"/>
              <a:t>Promoção com base em qualificações técnicas		</a:t>
            </a:r>
          </a:p>
          <a:p>
            <a:pPr lvl="2"/>
            <a:endParaRPr lang="en-US" sz="1800"/>
          </a:p>
          <a:p>
            <a:pPr lvl="2"/>
            <a:endParaRPr lang="en-US" sz="1800"/>
          </a:p>
        </p:txBody>
      </p:sp>
      <p:sp>
        <p:nvSpPr>
          <p:cNvPr id="21508" name="Title 1"/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800"/>
              <a:t>ESCOLA Clássica: ESTUDO DA BUROCRACIA</a:t>
            </a:r>
          </a:p>
        </p:txBody>
      </p:sp>
    </p:spTree>
    <p:extLst>
      <p:ext uri="{BB962C8B-B14F-4D97-AF65-F5344CB8AC3E}">
        <p14:creationId xmlns:p14="http://schemas.microsoft.com/office/powerpoint/2010/main" val="391082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itle 1"/>
          <p:cNvSpPr>
            <a:spLocks noGrp="1"/>
          </p:cNvSpPr>
          <p:nvPr>
            <p:ph type="title"/>
          </p:nvPr>
        </p:nvSpPr>
        <p:spPr>
          <a:xfrm>
            <a:off x="416770" y="776498"/>
            <a:ext cx="11180589" cy="109035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ESCOLA NEOCLÁSSICA: RELAÇÕES HUMANAS E </a:t>
            </a:r>
            <a:r>
              <a:rPr lang="en-US" altLang="en-US" dirty="0" err="1"/>
              <a:t>Comportamental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6627" name="Subtitle 4"/>
          <p:cNvSpPr txBox="1">
            <a:spLocks/>
          </p:cNvSpPr>
          <p:nvPr/>
        </p:nvSpPr>
        <p:spPr bwMode="auto">
          <a:xfrm>
            <a:off x="1896911" y="6565900"/>
            <a:ext cx="19556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21912E93-0023-43E4-9C25-20D84293BE90}" type="slidenum">
              <a:rPr lang="en-US" altLang="en-US" sz="1200">
                <a:solidFill>
                  <a:srgbClr val="77787B"/>
                </a:solidFill>
                <a:sym typeface="Verdana" panose="020B0604030504040204" pitchFamily="34" charset="0"/>
              </a:rPr>
              <a:pPr algn="ctr" eaLnBrk="1" hangingPunct="1"/>
              <a:t>16</a:t>
            </a:fld>
            <a:endParaRPr lang="en-US" altLang="en-US" sz="1200">
              <a:solidFill>
                <a:srgbClr val="77787B"/>
              </a:solidFill>
              <a:sym typeface="Verdana" panose="020B0604030504040204" pitchFamily="34" charset="0"/>
            </a:endParaRPr>
          </a:p>
        </p:txBody>
      </p:sp>
      <p:pic>
        <p:nvPicPr>
          <p:cNvPr id="6148" name="Picture 4" descr="Resultado de imagem para TEORIA X E Y">
            <a:extLst>
              <a:ext uri="{FF2B5EF4-FFF2-40B4-BE49-F238E27FC236}">
                <a16:creationId xmlns:a16="http://schemas.microsoft.com/office/drawing/2014/main" id="{35331040-7396-40A1-A390-D7E4B816E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2" t="20513" r="3122" b="4259"/>
          <a:stretch/>
        </p:blipFill>
        <p:spPr bwMode="auto">
          <a:xfrm>
            <a:off x="2504048" y="2015494"/>
            <a:ext cx="7315201" cy="484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8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val 2">
            <a:extLst>
              <a:ext uri="{FF2B5EF4-FFF2-40B4-BE49-F238E27FC236}">
                <a16:creationId xmlns:a16="http://schemas.microsoft.com/office/drawing/2014/main" id="{92E2A92B-C717-4149-A66F-68A8BC4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524000"/>
            <a:ext cx="2590800" cy="1143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  <a:latin typeface="Verdana" panose="020B0604030504040204" pitchFamily="34" charset="0"/>
              </a:rPr>
              <a:t>OBJETIVOS</a:t>
            </a:r>
          </a:p>
        </p:txBody>
      </p:sp>
      <p:sp>
        <p:nvSpPr>
          <p:cNvPr id="12291" name="Oval 3">
            <a:extLst>
              <a:ext uri="{FF2B5EF4-FFF2-40B4-BE49-F238E27FC236}">
                <a16:creationId xmlns:a16="http://schemas.microsoft.com/office/drawing/2014/main" id="{18AC5FBD-5CA0-411C-BCEB-F6B35C38C17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057400" y="3429000"/>
            <a:ext cx="26670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  <a:latin typeface="Verdana" panose="020B0604030504040204" pitchFamily="34" charset="0"/>
              </a:rPr>
              <a:t>RECURSOS</a:t>
            </a:r>
          </a:p>
        </p:txBody>
      </p:sp>
      <p:sp>
        <p:nvSpPr>
          <p:cNvPr id="12292" name="Oval 4">
            <a:extLst>
              <a:ext uri="{FF2B5EF4-FFF2-40B4-BE49-F238E27FC236}">
                <a16:creationId xmlns:a16="http://schemas.microsoft.com/office/drawing/2014/main" id="{E2EA541A-86C2-40A8-A8A3-B9E074957A8C}"/>
              </a:ext>
            </a:extLst>
          </p:cNvPr>
          <p:cNvSpPr>
            <a:spLocks noChangeArrowheads="1"/>
          </p:cNvSpPr>
          <p:nvPr/>
        </p:nvSpPr>
        <p:spPr bwMode="auto">
          <a:xfrm rot="10835588" flipV="1">
            <a:off x="7239001" y="3500439"/>
            <a:ext cx="2740025" cy="9175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  <a:latin typeface="Verdana" panose="020B0604030504040204" pitchFamily="34" charset="0"/>
              </a:rPr>
              <a:t>PROCESSOS</a:t>
            </a:r>
          </a:p>
        </p:txBody>
      </p:sp>
      <p:sp>
        <p:nvSpPr>
          <p:cNvPr id="12293" name="AutoShape 5">
            <a:extLst>
              <a:ext uri="{FF2B5EF4-FFF2-40B4-BE49-F238E27FC236}">
                <a16:creationId xmlns:a16="http://schemas.microsoft.com/office/drawing/2014/main" id="{7713F723-62BD-4580-B051-46013D1F29C5}"/>
              </a:ext>
            </a:extLst>
          </p:cNvPr>
          <p:cNvSpPr>
            <a:spLocks noChangeArrowheads="1"/>
          </p:cNvSpPr>
          <p:nvPr/>
        </p:nvSpPr>
        <p:spPr bwMode="auto">
          <a:xfrm rot="18992692">
            <a:off x="3746500" y="2711451"/>
            <a:ext cx="1498600" cy="479425"/>
          </a:xfrm>
          <a:prstGeom prst="leftRightArrow">
            <a:avLst>
              <a:gd name="adj1" fmla="val 50000"/>
              <a:gd name="adj2" fmla="val 62517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2294" name="AutoShape 6">
            <a:extLst>
              <a:ext uri="{FF2B5EF4-FFF2-40B4-BE49-F238E27FC236}">
                <a16:creationId xmlns:a16="http://schemas.microsoft.com/office/drawing/2014/main" id="{3FB843FE-3F5C-4089-B35C-20C8693DCDDB}"/>
              </a:ext>
            </a:extLst>
          </p:cNvPr>
          <p:cNvSpPr>
            <a:spLocks noChangeArrowheads="1"/>
          </p:cNvSpPr>
          <p:nvPr/>
        </p:nvSpPr>
        <p:spPr bwMode="auto">
          <a:xfrm rot="2306240">
            <a:off x="6861175" y="2698750"/>
            <a:ext cx="1733550" cy="496888"/>
          </a:xfrm>
          <a:prstGeom prst="leftRightArrow">
            <a:avLst>
              <a:gd name="adj1" fmla="val 50000"/>
              <a:gd name="adj2" fmla="val 69776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2295" name="AutoShape 7">
            <a:extLst>
              <a:ext uri="{FF2B5EF4-FFF2-40B4-BE49-F238E27FC236}">
                <a16:creationId xmlns:a16="http://schemas.microsoft.com/office/drawing/2014/main" id="{70389F98-2424-4D2F-B2BC-410B724A8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657600"/>
            <a:ext cx="2286000" cy="533400"/>
          </a:xfrm>
          <a:prstGeom prst="leftRightArrow">
            <a:avLst>
              <a:gd name="adj1" fmla="val 50000"/>
              <a:gd name="adj2" fmla="val 85714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69451104-4718-475E-8FDC-E834195BA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4613275"/>
            <a:ext cx="325922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</a:rPr>
              <a:t>Pessoas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</a:rPr>
              <a:t>Informações e conhecimentos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</a:rPr>
              <a:t>Tempo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</a:rPr>
              <a:t>Dinheiro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</a:rPr>
              <a:t>Instalações</a:t>
            </a:r>
          </a:p>
        </p:txBody>
      </p:sp>
      <p:sp>
        <p:nvSpPr>
          <p:cNvPr id="12297" name="Text Box 9">
            <a:extLst>
              <a:ext uri="{FF2B5EF4-FFF2-40B4-BE49-F238E27FC236}">
                <a16:creationId xmlns:a16="http://schemas.microsoft.com/office/drawing/2014/main" id="{061499DB-7ED5-4BCD-9C31-534D3D0FF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25" y="4689476"/>
            <a:ext cx="162256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</a:rPr>
              <a:t>Planejamento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</a:rPr>
              <a:t>Organização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</a:rPr>
              <a:t>Direção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12298" name="Text Box 10">
            <a:extLst>
              <a:ext uri="{FF2B5EF4-FFF2-40B4-BE49-F238E27FC236}">
                <a16:creationId xmlns:a16="http://schemas.microsoft.com/office/drawing/2014/main" id="{FF6877C1-B040-4C71-8FE5-134930311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46075"/>
            <a:ext cx="8686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</a:rPr>
              <a:t>	</a:t>
            </a:r>
            <a:r>
              <a:rPr lang="pt-BR" altLang="en-US" sz="3200">
                <a:solidFill>
                  <a:schemeClr val="tx1"/>
                </a:solidFill>
                <a:latin typeface="Verdana" panose="020B0604030504040204" pitchFamily="34" charset="0"/>
              </a:rPr>
              <a:t>O Significado da Administração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01FEA4B8-BD13-4DA3-B3A5-3F701001F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526" y="6286501"/>
            <a:ext cx="5959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>
                <a:solidFill>
                  <a:schemeClr val="tx1"/>
                </a:solidFill>
              </a:rPr>
              <a:t>				Fonte: Maximiano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1181824-1A87-4C38-928F-3C9324E6FC6E}"/>
              </a:ext>
            </a:extLst>
          </p:cNvPr>
          <p:cNvSpPr txBox="1"/>
          <p:nvPr/>
        </p:nvSpPr>
        <p:spPr>
          <a:xfrm>
            <a:off x="0" y="6469857"/>
            <a:ext cx="5937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/>
              <a:t>Agradecimentos à profa. Silvia </a:t>
            </a:r>
            <a:r>
              <a:rPr lang="pt-BR" sz="1400" i="1" dirty="0" err="1"/>
              <a:t>Zilber</a:t>
            </a:r>
            <a:r>
              <a:rPr lang="pt-BR" sz="1400" i="1" dirty="0"/>
              <a:t> pelos slides indicados com: “SNZ”.</a:t>
            </a:r>
          </a:p>
        </p:txBody>
      </p:sp>
    </p:spTree>
    <p:extLst>
      <p:ext uri="{BB962C8B-B14F-4D97-AF65-F5344CB8AC3E}">
        <p14:creationId xmlns:p14="http://schemas.microsoft.com/office/powerpoint/2010/main" val="397840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>
            <a:extLst>
              <a:ext uri="{FF2B5EF4-FFF2-40B4-BE49-F238E27FC236}">
                <a16:creationId xmlns:a16="http://schemas.microsoft.com/office/drawing/2014/main" id="{354BABC5-0A60-477A-97B5-D1740CB1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Conceitos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5035637B-2EA8-41F7-AC48-B38FB3360F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en-US"/>
              <a:t>Administração</a:t>
            </a:r>
          </a:p>
          <a:p>
            <a:endParaRPr lang="pt-BR" altLang="en-US"/>
          </a:p>
          <a:p>
            <a:r>
              <a:rPr lang="pt-BR" altLang="en-US"/>
              <a:t>Processo de trabalhar com pessoas e recursos para realizar as metas organizacionais (Bateman e Snell, 2006)</a:t>
            </a:r>
          </a:p>
          <a:p>
            <a:r>
              <a:rPr lang="pt-BR" altLang="en-US"/>
              <a:t>Bons administradores: eficiência e eficácia</a:t>
            </a:r>
          </a:p>
          <a:p>
            <a:endParaRPr lang="pt-BR" alt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8CC1894-6DE8-42FA-B270-A6EA68357AD2}"/>
              </a:ext>
            </a:extLst>
          </p:cNvPr>
          <p:cNvSpPr txBox="1"/>
          <p:nvPr/>
        </p:nvSpPr>
        <p:spPr>
          <a:xfrm>
            <a:off x="2693773" y="6488668"/>
            <a:ext cx="10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/>
              <a:t>Fonte: SNZ</a:t>
            </a:r>
          </a:p>
        </p:txBody>
      </p:sp>
    </p:spTree>
    <p:extLst>
      <p:ext uri="{BB962C8B-B14F-4D97-AF65-F5344CB8AC3E}">
        <p14:creationId xmlns:p14="http://schemas.microsoft.com/office/powerpoint/2010/main" val="40168445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8C81654-D9B8-4DB9-B6E0-F3005AB10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/>
              <a:t>Com relação à figura jurídica, as organizações podem ser: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AF847C4-5AF7-44FE-BFEF-BCA044DE81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en-US" dirty="0"/>
              <a:t>Organizações privadas com fins lucrativos</a:t>
            </a:r>
            <a:br>
              <a:rPr lang="pt-BR" altLang="en-US" dirty="0"/>
            </a:br>
            <a:r>
              <a:rPr lang="pt-BR" altLang="en-US" dirty="0"/>
              <a:t>		(Primeiro Setor)</a:t>
            </a:r>
          </a:p>
          <a:p>
            <a:r>
              <a:rPr lang="pt-BR" altLang="en-US" dirty="0"/>
              <a:t>Organizações governamentais </a:t>
            </a:r>
            <a:br>
              <a:rPr lang="pt-BR" altLang="en-US" dirty="0"/>
            </a:br>
            <a:r>
              <a:rPr lang="pt-BR" altLang="en-US" dirty="0"/>
              <a:t>		(Segundo Setor)</a:t>
            </a:r>
          </a:p>
          <a:p>
            <a:r>
              <a:rPr lang="pt-BR" altLang="en-US" dirty="0"/>
              <a:t>Organizações privadas sem fins lucrativos</a:t>
            </a:r>
            <a:br>
              <a:rPr lang="pt-BR" altLang="en-US" dirty="0"/>
            </a:br>
            <a:r>
              <a:rPr lang="pt-BR" altLang="en-US" dirty="0"/>
              <a:t>ou não-governamentais </a:t>
            </a:r>
            <a:br>
              <a:rPr lang="pt-BR" altLang="en-US" dirty="0"/>
            </a:br>
            <a:r>
              <a:rPr lang="pt-BR" altLang="en-US" dirty="0"/>
              <a:t>		(Terceiro Setor)</a:t>
            </a:r>
          </a:p>
          <a:p>
            <a:endParaRPr lang="pt-BR" alt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3406D6-E3B6-4E6E-94C5-56F1AFFA836E}"/>
              </a:ext>
            </a:extLst>
          </p:cNvPr>
          <p:cNvSpPr txBox="1"/>
          <p:nvPr/>
        </p:nvSpPr>
        <p:spPr>
          <a:xfrm>
            <a:off x="2693773" y="6488668"/>
            <a:ext cx="10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/>
              <a:t>Fonte: SNZ</a:t>
            </a:r>
          </a:p>
        </p:txBody>
      </p:sp>
    </p:spTree>
    <p:extLst>
      <p:ext uri="{BB962C8B-B14F-4D97-AF65-F5344CB8AC3E}">
        <p14:creationId xmlns:p14="http://schemas.microsoft.com/office/powerpoint/2010/main" val="65235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625F0D9-BA87-4BB5-8A49-319BA4227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/>
              <a:t>Setores da economia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99F3E21-85F1-45DB-9B9B-C0A80F1B79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en-US" dirty="0"/>
              <a:t>Setor primário</a:t>
            </a:r>
          </a:p>
          <a:p>
            <a:pPr lvl="1"/>
            <a:r>
              <a:rPr lang="pt-BR" altLang="en-US" dirty="0"/>
              <a:t>Agricultura, pecuária, mineração</a:t>
            </a:r>
          </a:p>
          <a:p>
            <a:r>
              <a:rPr lang="pt-BR" altLang="en-US" dirty="0"/>
              <a:t>Setor secundário</a:t>
            </a:r>
          </a:p>
          <a:p>
            <a:pPr lvl="1"/>
            <a:r>
              <a:rPr lang="pt-BR" altLang="en-US" dirty="0"/>
              <a:t>Indústria (transformação)</a:t>
            </a:r>
          </a:p>
          <a:p>
            <a:r>
              <a:rPr lang="pt-BR" altLang="en-US" dirty="0"/>
              <a:t>Setor terciário</a:t>
            </a:r>
          </a:p>
          <a:p>
            <a:pPr lvl="1"/>
            <a:r>
              <a:rPr lang="pt-BR" altLang="en-US" dirty="0"/>
              <a:t>Comércio e serviços (bancos, diversões, segurança, saúde, turismo, cultura, </a:t>
            </a:r>
            <a:r>
              <a:rPr lang="pt-BR" altLang="en-US" dirty="0" err="1"/>
              <a:t>etc</a:t>
            </a:r>
            <a:r>
              <a:rPr lang="pt-BR" altLang="en-US" dirty="0"/>
              <a:t>)		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689463-35EC-4852-97A2-9523DDCEE8AC}"/>
              </a:ext>
            </a:extLst>
          </p:cNvPr>
          <p:cNvSpPr txBox="1"/>
          <p:nvPr/>
        </p:nvSpPr>
        <p:spPr>
          <a:xfrm>
            <a:off x="2693773" y="6488668"/>
            <a:ext cx="10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/>
              <a:t>Fonte: SNZ</a:t>
            </a:r>
          </a:p>
        </p:txBody>
      </p:sp>
    </p:spTree>
    <p:extLst>
      <p:ext uri="{BB962C8B-B14F-4D97-AF65-F5344CB8AC3E}">
        <p14:creationId xmlns:p14="http://schemas.microsoft.com/office/powerpoint/2010/main" val="392804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C5E7E-C218-4B1A-93A7-5A189871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a área de administração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E83DC-B579-441A-BBD5-6628B90C9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Multi</a:t>
            </a:r>
            <a:r>
              <a:rPr lang="pt-BR" dirty="0"/>
              <a:t> disciplinar!</a:t>
            </a:r>
          </a:p>
          <a:p>
            <a:r>
              <a:rPr lang="pt-BR" dirty="0"/>
              <a:t>Maiores congressos nacionais e fontes de bons materiais: ENANPAD e SEMEAD</a:t>
            </a:r>
          </a:p>
          <a:p>
            <a:r>
              <a:rPr lang="pt-BR" dirty="0"/>
              <a:t>Melhor congresso internacional: </a:t>
            </a:r>
            <a:r>
              <a:rPr lang="pt-BR" dirty="0" err="1"/>
              <a:t>Academy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Management Meeting</a:t>
            </a:r>
          </a:p>
          <a:p>
            <a:r>
              <a:rPr lang="pt-BR" dirty="0"/>
              <a:t>Melhor revista da área (internacional): The </a:t>
            </a:r>
            <a:r>
              <a:rPr lang="pt-BR" dirty="0" err="1"/>
              <a:t>Academy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Management </a:t>
            </a:r>
            <a:r>
              <a:rPr lang="pt-BR" dirty="0" err="1"/>
              <a:t>Journal</a:t>
            </a:r>
            <a:endParaRPr lang="pt-BR" dirty="0"/>
          </a:p>
          <a:p>
            <a:r>
              <a:rPr lang="pt-BR" dirty="0"/>
              <a:t>Melhores revistas da área (nacionais): Revista de Administração de Empresas (RAE FGV), Revista de Administração Contemporânea (RAC ANPAD), </a:t>
            </a:r>
            <a:r>
              <a:rPr lang="pt-BR" dirty="0" err="1"/>
              <a:t>Brazilian</a:t>
            </a:r>
            <a:r>
              <a:rPr lang="pt-BR" dirty="0"/>
              <a:t> </a:t>
            </a:r>
            <a:r>
              <a:rPr lang="pt-BR" dirty="0" err="1"/>
              <a:t>Administration</a:t>
            </a:r>
            <a:r>
              <a:rPr lang="pt-BR" dirty="0"/>
              <a:t> Review (BAR ANPAD), e Revista de Administração da USP</a:t>
            </a:r>
          </a:p>
          <a:p>
            <a:r>
              <a:rPr lang="pt-BR" dirty="0"/>
              <a:t>Como a área está estruturada em termos de cursos de graduação (</a:t>
            </a:r>
            <a:r>
              <a:rPr lang="pt-BR" dirty="0" err="1"/>
              <a:t>undergraduate</a:t>
            </a:r>
            <a:r>
              <a:rPr lang="pt-BR" dirty="0"/>
              <a:t>) e pós-graduação (</a:t>
            </a:r>
            <a:r>
              <a:rPr lang="pt-BR" dirty="0" err="1"/>
              <a:t>graduate</a:t>
            </a:r>
            <a:r>
              <a:rPr lang="pt-BR" dirty="0"/>
              <a:t>) no Brasil e no exterior</a:t>
            </a:r>
          </a:p>
        </p:txBody>
      </p:sp>
    </p:spTree>
    <p:extLst>
      <p:ext uri="{BB962C8B-B14F-4D97-AF65-F5344CB8AC3E}">
        <p14:creationId xmlns:p14="http://schemas.microsoft.com/office/powerpoint/2010/main" val="267693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-625475"/>
            <a:ext cx="9640888" cy="793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557463" y="2986088"/>
            <a:ext cx="1543050" cy="425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dirty="0"/>
              <a:t>EMPRESA X</a:t>
            </a:r>
          </a:p>
        </p:txBody>
      </p:sp>
      <p:sp>
        <p:nvSpPr>
          <p:cNvPr id="7" name="Retângulo 6"/>
          <p:cNvSpPr/>
          <p:nvPr/>
        </p:nvSpPr>
        <p:spPr>
          <a:xfrm>
            <a:off x="7259639" y="4887914"/>
            <a:ext cx="1139825" cy="407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1400" dirty="0" err="1"/>
              <a:t>Empresa</a:t>
            </a:r>
            <a:r>
              <a:rPr lang="en-US" sz="1400" dirty="0"/>
              <a:t> X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B46E44-559C-4DDA-8025-27A18D99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-503853"/>
            <a:ext cx="9640888" cy="650460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D3E5D8F-5A69-4E59-A8BA-2345502D75A2}"/>
              </a:ext>
            </a:extLst>
          </p:cNvPr>
          <p:cNvSpPr/>
          <p:nvPr/>
        </p:nvSpPr>
        <p:spPr bwMode="auto">
          <a:xfrm>
            <a:off x="5329085" y="4434349"/>
            <a:ext cx="727587" cy="304799"/>
          </a:xfrm>
          <a:prstGeom prst="rect">
            <a:avLst/>
          </a:prstGeom>
          <a:solidFill>
            <a:srgbClr val="B7B1A9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4874DA5-9734-4C46-AC21-45164DDA2205}"/>
              </a:ext>
            </a:extLst>
          </p:cNvPr>
          <p:cNvSpPr/>
          <p:nvPr/>
        </p:nvSpPr>
        <p:spPr bwMode="auto">
          <a:xfrm>
            <a:off x="7505085" y="4434350"/>
            <a:ext cx="822838" cy="226141"/>
          </a:xfrm>
          <a:prstGeom prst="rect">
            <a:avLst/>
          </a:prstGeom>
          <a:solidFill>
            <a:srgbClr val="B7B1A9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4773050-A6BB-47F6-AB06-F96E83574EB2}"/>
              </a:ext>
            </a:extLst>
          </p:cNvPr>
          <p:cNvSpPr/>
          <p:nvPr/>
        </p:nvSpPr>
        <p:spPr bwMode="auto">
          <a:xfrm>
            <a:off x="1868129" y="3156156"/>
            <a:ext cx="1071716" cy="353961"/>
          </a:xfrm>
          <a:prstGeom prst="rect">
            <a:avLst/>
          </a:prstGeom>
          <a:solidFill>
            <a:srgbClr val="B7B1A9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C529D0B-91F9-4767-B78F-13F668BC7DDF}"/>
              </a:ext>
            </a:extLst>
          </p:cNvPr>
          <p:cNvSpPr/>
          <p:nvPr/>
        </p:nvSpPr>
        <p:spPr bwMode="auto">
          <a:xfrm>
            <a:off x="5938683" y="1"/>
            <a:ext cx="452284" cy="235974"/>
          </a:xfrm>
          <a:prstGeom prst="rect">
            <a:avLst/>
          </a:prstGeom>
          <a:solidFill>
            <a:srgbClr val="B7B1A9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AEFB20A-7EC2-4BC5-99A2-2D0C2F8F5062}"/>
              </a:ext>
            </a:extLst>
          </p:cNvPr>
          <p:cNvSpPr/>
          <p:nvPr/>
        </p:nvSpPr>
        <p:spPr bwMode="auto">
          <a:xfrm>
            <a:off x="9557658" y="-83976"/>
            <a:ext cx="625151" cy="317043"/>
          </a:xfrm>
          <a:prstGeom prst="rect">
            <a:avLst/>
          </a:prstGeom>
          <a:solidFill>
            <a:srgbClr val="B7B1A9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5FC0054-E8D4-4BA8-AF1D-8B40DA8EE39C}"/>
              </a:ext>
            </a:extLst>
          </p:cNvPr>
          <p:cNvSpPr/>
          <p:nvPr/>
        </p:nvSpPr>
        <p:spPr bwMode="auto">
          <a:xfrm>
            <a:off x="1761678" y="-83975"/>
            <a:ext cx="569642" cy="381756"/>
          </a:xfrm>
          <a:prstGeom prst="rect">
            <a:avLst/>
          </a:prstGeom>
          <a:solidFill>
            <a:srgbClr val="B7B1A9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482EDA5-29AC-43B5-AFDA-EC5297ABBAAE}"/>
              </a:ext>
            </a:extLst>
          </p:cNvPr>
          <p:cNvSpPr/>
          <p:nvPr/>
        </p:nvSpPr>
        <p:spPr bwMode="auto">
          <a:xfrm>
            <a:off x="2331321" y="-235974"/>
            <a:ext cx="1198761" cy="235974"/>
          </a:xfrm>
          <a:prstGeom prst="rect">
            <a:avLst/>
          </a:prstGeom>
          <a:solidFill>
            <a:srgbClr val="B7B1A9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F91E52D-6866-48B4-ABCE-709ACA7EC13F}"/>
              </a:ext>
            </a:extLst>
          </p:cNvPr>
          <p:cNvSpPr txBox="1"/>
          <p:nvPr/>
        </p:nvSpPr>
        <p:spPr>
          <a:xfrm>
            <a:off x="271843" y="6488668"/>
            <a:ext cx="10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/>
              <a:t>Fonte: SNZ</a:t>
            </a:r>
          </a:p>
        </p:txBody>
      </p:sp>
    </p:spTree>
    <p:extLst>
      <p:ext uri="{BB962C8B-B14F-4D97-AF65-F5344CB8AC3E}">
        <p14:creationId xmlns:p14="http://schemas.microsoft.com/office/powerpoint/2010/main" val="335534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4633DE-826D-4B1E-B47D-9B40CA897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-1"/>
            <a:ext cx="9144000" cy="705956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EB3C985-D915-4B1C-8508-9211452C73B0}"/>
              </a:ext>
            </a:extLst>
          </p:cNvPr>
          <p:cNvSpPr txBox="1"/>
          <p:nvPr/>
        </p:nvSpPr>
        <p:spPr>
          <a:xfrm>
            <a:off x="395411" y="6488668"/>
            <a:ext cx="10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/>
              <a:t>Fonte: SNZ</a:t>
            </a:r>
          </a:p>
        </p:txBody>
      </p:sp>
    </p:spTree>
    <p:extLst>
      <p:ext uri="{BB962C8B-B14F-4D97-AF65-F5344CB8AC3E}">
        <p14:creationId xmlns:p14="http://schemas.microsoft.com/office/powerpoint/2010/main" val="150193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esultado de imagem para históri da unilever na hola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08" y="1777271"/>
            <a:ext cx="2643187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4772012" y="1516920"/>
            <a:ext cx="5084763" cy="4491038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t-BR" sz="1700" dirty="0">
                <a:solidFill>
                  <a:schemeClr val="accent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Sabão: produto genérico, vendido por peso</a:t>
            </a:r>
          </a:p>
          <a:p>
            <a:pPr>
              <a:defRPr/>
            </a:pPr>
            <a:endParaRPr lang="pt-BR" sz="1700" dirty="0">
              <a:solidFill>
                <a:schemeClr val="accent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t-BR" sz="1700" dirty="0">
                <a:solidFill>
                  <a:schemeClr val="accent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William H. Lever, empresa Lever Brothers: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pt-BR" sz="1700" dirty="0">
              <a:solidFill>
                <a:schemeClr val="accent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t-BR" sz="1700" dirty="0">
                <a:solidFill>
                  <a:schemeClr val="accent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nome e embalagens individuais: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pt-BR" sz="1700" dirty="0">
              <a:solidFill>
                <a:schemeClr val="accent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t-BR" sz="1700" dirty="0">
                <a:solidFill>
                  <a:schemeClr val="accent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Sabão </a:t>
            </a:r>
            <a:r>
              <a:rPr lang="pt-BR" sz="1700" dirty="0" err="1">
                <a:solidFill>
                  <a:schemeClr val="accent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Sunlight</a:t>
            </a:r>
            <a:r>
              <a:rPr lang="pt-BR" sz="1700" dirty="0">
                <a:solidFill>
                  <a:schemeClr val="accent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– Inglaterra (1884)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pt-BR" sz="1700" dirty="0">
              <a:solidFill>
                <a:schemeClr val="accent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t-BR" sz="1700" dirty="0">
                <a:solidFill>
                  <a:schemeClr val="accent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1930: Unilever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pt-BR" sz="1700" dirty="0">
              <a:solidFill>
                <a:schemeClr val="accent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pt-BR" sz="1700" dirty="0">
              <a:solidFill>
                <a:schemeClr val="accent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pt-BR" sz="1700" dirty="0">
              <a:solidFill>
                <a:schemeClr val="accent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700" dirty="0" err="1">
              <a:solidFill>
                <a:schemeClr val="accent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607A34-9F49-4E5D-9099-19138E423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7412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Introdução</a:t>
            </a:r>
            <a:endParaRPr lang="en-US" altLang="en-US" dirty="0"/>
          </a:p>
        </p:txBody>
      </p:sp>
      <p:pic>
        <p:nvPicPr>
          <p:cNvPr id="17413" name="Picture 4" descr="Resultado de imagem para sunlight so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9" y="4337050"/>
            <a:ext cx="22574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A0F61F9-7B44-4502-9346-EC580E8421E5}"/>
              </a:ext>
            </a:extLst>
          </p:cNvPr>
          <p:cNvSpPr txBox="1"/>
          <p:nvPr/>
        </p:nvSpPr>
        <p:spPr>
          <a:xfrm>
            <a:off x="284200" y="6488668"/>
            <a:ext cx="10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/>
              <a:t>Fonte: SNZ</a:t>
            </a:r>
          </a:p>
        </p:txBody>
      </p:sp>
    </p:spTree>
    <p:extLst>
      <p:ext uri="{BB962C8B-B14F-4D97-AF65-F5344CB8AC3E}">
        <p14:creationId xmlns:p14="http://schemas.microsoft.com/office/powerpoint/2010/main" val="2553061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88</TotalTime>
  <Words>524</Words>
  <Application>Microsoft Office PowerPoint</Application>
  <PresentationFormat>Widescreen</PresentationFormat>
  <Paragraphs>114</Paragraphs>
  <Slides>16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6" baseType="lpstr">
      <vt:lpstr>ＭＳ Ｐゴシック</vt:lpstr>
      <vt:lpstr>Arial</vt:lpstr>
      <vt:lpstr>Calibri</vt:lpstr>
      <vt:lpstr>Rockwell</vt:lpstr>
      <vt:lpstr>Rockwell Condensed</vt:lpstr>
      <vt:lpstr>Rockwell Extra Bold</vt:lpstr>
      <vt:lpstr>Trebuchet MS</vt:lpstr>
      <vt:lpstr>Verdana</vt:lpstr>
      <vt:lpstr>Wingdings</vt:lpstr>
      <vt:lpstr>Tipo de Madeira</vt:lpstr>
      <vt:lpstr>Princípios de administração</vt:lpstr>
      <vt:lpstr>Apresentação do PowerPoint</vt:lpstr>
      <vt:lpstr>Conceitos</vt:lpstr>
      <vt:lpstr>Com relação à figura jurídica, as organizações podem ser:</vt:lpstr>
      <vt:lpstr>Setores da economia</vt:lpstr>
      <vt:lpstr>Sobre a área de administração</vt:lpstr>
      <vt:lpstr>Apresentação do PowerPoint</vt:lpstr>
      <vt:lpstr>Apresentação do PowerPoint</vt:lpstr>
      <vt:lpstr>Introdução</vt:lpstr>
      <vt:lpstr>Introdução</vt:lpstr>
      <vt:lpstr>ESCOLAS DA ADMINISTRAÇÃO  </vt:lpstr>
      <vt:lpstr>FORÇAS HISTÓRICAS moldando a Administração</vt:lpstr>
      <vt:lpstr>ESCOLA Clássica: ADMINISTRAÇÃO CIENTÍFICA </vt:lpstr>
      <vt:lpstr>ESCOLA Clássica – PROCESSO ADMINISTRATIVO </vt:lpstr>
      <vt:lpstr>ESCOLA Clássica: ESTUDO DA BUROCRACIA</vt:lpstr>
      <vt:lpstr>ESCOLA NEOCLÁSSICA: RELAÇÕES HUMANAS E Comportamental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Princípios de administração</dc:title>
  <dc:creator>Patricia Muritiba</dc:creator>
  <cp:lastModifiedBy>Patricia Muritiba</cp:lastModifiedBy>
  <cp:revision>13</cp:revision>
  <dcterms:created xsi:type="dcterms:W3CDTF">2017-09-19T14:13:40Z</dcterms:created>
  <dcterms:modified xsi:type="dcterms:W3CDTF">2017-09-26T13:58:18Z</dcterms:modified>
</cp:coreProperties>
</file>